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7" r:id="rId11"/>
    <p:sldId id="268" r:id="rId12"/>
    <p:sldId id="269" r:id="rId13"/>
    <p:sldId id="271" r:id="rId14"/>
    <p:sldId id="265" r:id="rId15"/>
    <p:sldId id="270" r:id="rId16"/>
  </p:sldIdLst>
  <p:sldSz cx="14630400" cy="8229600"/>
  <p:notesSz cx="8229600" cy="14630400"/>
  <p:embeddedFontLst>
    <p:embeddedFont>
      <p:font typeface="Roboto Light" panose="02000000000000000000" pitchFamily="2" charset="0"/>
      <p:regular r:id="rId18"/>
      <p:italic r:id="rId19"/>
    </p:embeddedFont>
    <p:embeddedFont>
      <p:font typeface="Roboto Medium" panose="02000000000000000000" pitchFamily="2" charset="0"/>
      <p:regular r:id="rId20"/>
      <p:italic r:id="rId21"/>
    </p:embeddedFont>
    <p:embeddedFont>
      <p:font typeface="Roboto" panose="02000000000000000000" pitchFamily="2" charset="0"/>
      <p:regular r:id="rId22"/>
      <p:bold r:id="rId23"/>
      <p:italic r:id="rId24"/>
      <p:boldItalic r:id="rId25"/>
    </p:embeddedFont>
    <p:embeddedFont>
      <p:font typeface="Calibri" panose="020F0502020204030204" pitchFamily="34" charset="0"/>
      <p:regular r:id="rId26"/>
      <p:bold r:id="rId27"/>
      <p:italic r:id="rId28"/>
      <p:boldItalic r:id="rId29"/>
    </p:embeddedFont>
    <p:embeddedFont>
      <p:font typeface="Consolas" panose="020B0609020204030204" pitchFamily="49"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3" d="100"/>
          <a:sy n="63" d="100"/>
        </p:scale>
        <p:origin x="51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21" Type="http://schemas.openxmlformats.org/officeDocument/2006/relationships/font" Target="fonts/font4.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501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a:xfrm>
            <a:off x="1005840" y="7627621"/>
            <a:ext cx="3291840" cy="438150"/>
          </a:xfrm>
          <a:prstGeom prst="rect">
            <a:avLst/>
          </a:prstGeom>
        </p:spPr>
        <p:txBody>
          <a:bodyPr/>
          <a:lstStyle/>
          <a:p>
            <a:fld id="{D30F5660-48D0-4FD6-874F-1AA8D9821EE7}" type="datetimeFigureOut">
              <a:rPr lang="en-US" smtClean="0"/>
              <a:t>11/4/2025</a:t>
            </a:fld>
            <a:endParaRPr lang="en-US"/>
          </a:p>
        </p:txBody>
      </p:sp>
      <p:sp>
        <p:nvSpPr>
          <p:cNvPr id="3" name="Espace réservé du pied de page 2"/>
          <p:cNvSpPr>
            <a:spLocks noGrp="1"/>
          </p:cNvSpPr>
          <p:nvPr>
            <p:ph type="ftr" sz="quarter" idx="11"/>
          </p:nvPr>
        </p:nvSpPr>
        <p:spPr>
          <a:xfrm>
            <a:off x="4846320" y="7627621"/>
            <a:ext cx="4937760" cy="438150"/>
          </a:xfrm>
          <a:prstGeom prst="rect">
            <a:avLst/>
          </a:prstGeom>
        </p:spPr>
        <p:txBody>
          <a:bodyPr/>
          <a:lstStyle/>
          <a:p>
            <a:endParaRPr lang="en-US"/>
          </a:p>
        </p:txBody>
      </p:sp>
      <p:sp>
        <p:nvSpPr>
          <p:cNvPr id="4" name="Espace réservé du numéro de diapositive 3"/>
          <p:cNvSpPr>
            <a:spLocks noGrp="1"/>
          </p:cNvSpPr>
          <p:nvPr>
            <p:ph type="sldNum" sz="quarter" idx="12"/>
          </p:nvPr>
        </p:nvSpPr>
        <p:spPr>
          <a:xfrm>
            <a:off x="10332720" y="7627621"/>
            <a:ext cx="3291840" cy="438150"/>
          </a:xfrm>
          <a:prstGeom prst="rect">
            <a:avLst/>
          </a:prstGeom>
        </p:spPr>
        <p:txBody>
          <a:bodyPr/>
          <a:lstStyle/>
          <a:p>
            <a:fld id="{6CD16787-FD65-4ACF-BD09-148A475002E6}" type="slidenum">
              <a:rPr lang="en-US" smtClean="0"/>
              <a:t>‹N°›</a:t>
            </a:fld>
            <a:endParaRPr lang="en-US"/>
          </a:p>
        </p:txBody>
      </p:sp>
    </p:spTree>
    <p:extLst>
      <p:ext uri="{BB962C8B-B14F-4D97-AF65-F5344CB8AC3E}">
        <p14:creationId xmlns:p14="http://schemas.microsoft.com/office/powerpoint/2010/main" val="873136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990969"/>
            <a:ext cx="7070646"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Web Security Fundamentals</a:t>
            </a:r>
            <a:endParaRPr lang="en-US" sz="4450" dirty="0"/>
          </a:p>
        </p:txBody>
      </p:sp>
      <p:sp>
        <p:nvSpPr>
          <p:cNvPr id="4" name="Text 1"/>
          <p:cNvSpPr/>
          <p:nvPr/>
        </p:nvSpPr>
        <p:spPr>
          <a:xfrm>
            <a:off x="793790" y="4039910"/>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Presented by Boogeyman</a:t>
            </a:r>
            <a:endParaRPr lang="en-US" sz="1750" dirty="0"/>
          </a:p>
        </p:txBody>
      </p:sp>
      <p:sp>
        <p:nvSpPr>
          <p:cNvPr id="5" name="Text 2"/>
          <p:cNvSpPr/>
          <p:nvPr/>
        </p:nvSpPr>
        <p:spPr>
          <a:xfrm>
            <a:off x="793790" y="4657963"/>
            <a:ext cx="7556421" cy="580549"/>
          </a:xfrm>
          <a:prstGeom prst="rect">
            <a:avLst/>
          </a:prstGeom>
          <a:noFill/>
          <a:ln/>
        </p:spPr>
        <p:txBody>
          <a:bodyPr wrap="square" lIns="0" tIns="0" rIns="0" bIns="0" rtlCol="0" anchor="t"/>
          <a:lstStyle/>
          <a:p>
            <a:pPr marL="0" indent="0" algn="l">
              <a:lnSpc>
                <a:spcPts val="2250"/>
              </a:lnSpc>
              <a:buNone/>
            </a:pPr>
            <a:r>
              <a:rPr lang="en-US" sz="1400" dirty="0">
                <a:solidFill>
                  <a:srgbClr val="CFD0D8"/>
                </a:solidFill>
                <a:latin typeface="Roboto" pitchFamily="34" charset="0"/>
                <a:ea typeface="Roboto" pitchFamily="34" charset="-122"/>
                <a:cs typeface="Roboto" pitchFamily="34" charset="-120"/>
              </a:rPr>
              <a:t>A comprehensive guide to understanding web vulnerabilities, security testing tools, and essential security concepts for developers and security professionals.</a:t>
            </a:r>
            <a:endParaRPr 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868680" y="807721"/>
            <a:ext cx="3185160" cy="535531"/>
          </a:xfrm>
          <a:prstGeom prst="rect">
            <a:avLst/>
          </a:prstGeom>
          <a:noFill/>
        </p:spPr>
        <p:txBody>
          <a:bodyPr wrap="square" rtlCol="0">
            <a:spAutoFit/>
          </a:bodyPr>
          <a:lstStyle/>
          <a:p>
            <a:r>
              <a:rPr lang="fr-FR" sz="2880" b="1" dirty="0" err="1"/>
              <a:t>Authentication</a:t>
            </a:r>
            <a:endParaRPr lang="en-US" sz="2160" b="1" dirty="0"/>
          </a:p>
        </p:txBody>
      </p:sp>
      <p:sp>
        <p:nvSpPr>
          <p:cNvPr id="3" name="Rectangle 2"/>
          <p:cNvSpPr/>
          <p:nvPr/>
        </p:nvSpPr>
        <p:spPr>
          <a:xfrm>
            <a:off x="1844040" y="2437565"/>
            <a:ext cx="11971020" cy="1421928"/>
          </a:xfrm>
          <a:prstGeom prst="rect">
            <a:avLst/>
          </a:prstGeom>
        </p:spPr>
        <p:txBody>
          <a:bodyPr wrap="square">
            <a:spAutoFit/>
          </a:bodyPr>
          <a:lstStyle/>
          <a:p>
            <a:r>
              <a:rPr lang="fr-FR" sz="2160" b="1" dirty="0"/>
              <a:t>Hydra</a:t>
            </a:r>
            <a:endParaRPr lang="en-US" sz="2160" b="1" dirty="0"/>
          </a:p>
          <a:p>
            <a:r>
              <a:rPr lang="en-US" sz="2160" dirty="0"/>
              <a:t>hydra -l </a:t>
            </a:r>
            <a:r>
              <a:rPr lang="en-US" sz="2160" dirty="0" err="1"/>
              <a:t>jeremy</a:t>
            </a:r>
            <a:r>
              <a:rPr lang="en-US" sz="2160" dirty="0"/>
              <a:t> -P /</a:t>
            </a:r>
            <a:r>
              <a:rPr lang="en-US" sz="2160" dirty="0" err="1"/>
              <a:t>usr</a:t>
            </a:r>
            <a:r>
              <a:rPr lang="en-US" sz="2160" dirty="0"/>
              <a:t>/share/wordlists/rockyou.txt 127.0.0.1 http-post-form \</a:t>
            </a:r>
          </a:p>
          <a:p>
            <a:r>
              <a:rPr lang="en-US" sz="2160" dirty="0"/>
              <a:t>"/labs/a0x01.php:username=^USER^&amp;password=^PASS^:F=Your username or password was incorrect" \ </a:t>
            </a:r>
          </a:p>
          <a:p>
            <a:r>
              <a:rPr lang="en-US" sz="2160" dirty="0"/>
              <a:t>-t 16 -o hydra-found.txt</a:t>
            </a:r>
          </a:p>
        </p:txBody>
      </p:sp>
      <p:sp>
        <p:nvSpPr>
          <p:cNvPr id="4" name="ZoneTexte 3"/>
          <p:cNvSpPr txBox="1"/>
          <p:nvPr/>
        </p:nvSpPr>
        <p:spPr>
          <a:xfrm>
            <a:off x="1844040" y="1511843"/>
            <a:ext cx="3063240" cy="757130"/>
          </a:xfrm>
          <a:prstGeom prst="rect">
            <a:avLst/>
          </a:prstGeom>
          <a:noFill/>
        </p:spPr>
        <p:txBody>
          <a:bodyPr wrap="square" rtlCol="0">
            <a:spAutoFit/>
          </a:bodyPr>
          <a:lstStyle/>
          <a:p>
            <a:r>
              <a:rPr lang="fr-FR" sz="2160" b="1" dirty="0" err="1"/>
              <a:t>Burpsuite</a:t>
            </a:r>
            <a:endParaRPr lang="fr-FR" sz="2160" b="1" dirty="0"/>
          </a:p>
          <a:p>
            <a:r>
              <a:rPr lang="fr-FR" sz="2160" b="1" dirty="0"/>
              <a:t>	</a:t>
            </a:r>
            <a:r>
              <a:rPr lang="fr-FR" sz="2160" dirty="0" err="1"/>
              <a:t>Intruder</a:t>
            </a:r>
            <a:endParaRPr lang="en-US" sz="2160" dirty="0"/>
          </a:p>
        </p:txBody>
      </p:sp>
      <p:sp>
        <p:nvSpPr>
          <p:cNvPr id="5" name="ZoneTexte 4"/>
          <p:cNvSpPr txBox="1"/>
          <p:nvPr/>
        </p:nvSpPr>
        <p:spPr>
          <a:xfrm>
            <a:off x="2011680" y="4419600"/>
            <a:ext cx="1508760" cy="400110"/>
          </a:xfrm>
          <a:prstGeom prst="rect">
            <a:avLst/>
          </a:prstGeom>
          <a:noFill/>
        </p:spPr>
        <p:txBody>
          <a:bodyPr wrap="square" rtlCol="0">
            <a:spAutoFit/>
          </a:bodyPr>
          <a:lstStyle/>
          <a:p>
            <a:r>
              <a:rPr lang="fr-FR" sz="2000" b="1" dirty="0" err="1" smtClean="0"/>
              <a:t>Labs</a:t>
            </a:r>
            <a:endParaRPr lang="en-US" b="1" dirty="0"/>
          </a:p>
        </p:txBody>
      </p:sp>
    </p:spTree>
    <p:extLst>
      <p:ext uri="{BB962C8B-B14F-4D97-AF65-F5344CB8AC3E}">
        <p14:creationId xmlns:p14="http://schemas.microsoft.com/office/powerpoint/2010/main" val="3218705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72210" y="677561"/>
            <a:ext cx="6928500" cy="424732"/>
          </a:xfrm>
          <a:prstGeom prst="rect">
            <a:avLst/>
          </a:prstGeom>
        </p:spPr>
        <p:txBody>
          <a:bodyPr wrap="none">
            <a:spAutoFit/>
          </a:bodyPr>
          <a:lstStyle/>
          <a:p>
            <a:r>
              <a:rPr lang="en-US" sz="2160" b="1" dirty="0">
                <a:solidFill>
                  <a:srgbClr val="000000"/>
                </a:solidFill>
                <a:latin typeface="Dogma OT Bold"/>
              </a:rPr>
              <a:t>INSECURE DIRECT OBJECT REFERENCES (IDOR) </a:t>
            </a:r>
            <a:endParaRPr lang="en-US" sz="2160" b="1" dirty="0"/>
          </a:p>
        </p:txBody>
      </p:sp>
      <p:sp>
        <p:nvSpPr>
          <p:cNvPr id="3" name="Rectangle 2"/>
          <p:cNvSpPr/>
          <p:nvPr/>
        </p:nvSpPr>
        <p:spPr>
          <a:xfrm>
            <a:off x="872210" y="1457682"/>
            <a:ext cx="13636270" cy="757130"/>
          </a:xfrm>
          <a:prstGeom prst="rect">
            <a:avLst/>
          </a:prstGeom>
        </p:spPr>
        <p:txBody>
          <a:bodyPr wrap="square">
            <a:spAutoFit/>
          </a:bodyPr>
          <a:lstStyle/>
          <a:p>
            <a:r>
              <a:rPr lang="en-US" sz="2160" dirty="0">
                <a:solidFill>
                  <a:srgbClr val="000000"/>
                </a:solidFill>
                <a:latin typeface="ITC New Baskerville Std"/>
              </a:rPr>
              <a:t>IDORs happen when users can access resources that do not belong to them by directly referencing the object ID, object number, or filename. </a:t>
            </a:r>
            <a:endParaRPr lang="en-US" sz="2160" dirty="0"/>
          </a:p>
        </p:txBody>
      </p:sp>
      <p:sp>
        <p:nvSpPr>
          <p:cNvPr id="4" name="Rectangle 3"/>
          <p:cNvSpPr/>
          <p:nvPr/>
        </p:nvSpPr>
        <p:spPr>
          <a:xfrm>
            <a:off x="1317331" y="2704481"/>
            <a:ext cx="5989140" cy="424732"/>
          </a:xfrm>
          <a:prstGeom prst="rect">
            <a:avLst/>
          </a:prstGeom>
        </p:spPr>
        <p:txBody>
          <a:bodyPr wrap="none">
            <a:spAutoFit/>
          </a:bodyPr>
          <a:lstStyle/>
          <a:p>
            <a:r>
              <a:rPr lang="en-US" sz="2160" i="1" dirty="0">
                <a:solidFill>
                  <a:srgbClr val="000000"/>
                </a:solidFill>
                <a:latin typeface="ITC New Baskerville Std"/>
              </a:rPr>
              <a:t>https://example.com/messages?user_id=1234. </a:t>
            </a:r>
            <a:endParaRPr lang="en-US" sz="2160" dirty="0"/>
          </a:p>
        </p:txBody>
      </p:sp>
      <p:pic>
        <p:nvPicPr>
          <p:cNvPr id="5" name="Image 4"/>
          <p:cNvPicPr>
            <a:picLocks noChangeAspect="1"/>
          </p:cNvPicPr>
          <p:nvPr/>
        </p:nvPicPr>
        <p:blipFill>
          <a:blip r:embed="rId2"/>
          <a:stretch>
            <a:fillRect/>
          </a:stretch>
        </p:blipFill>
        <p:spPr>
          <a:xfrm>
            <a:off x="1317332" y="3394344"/>
            <a:ext cx="4820372" cy="1351318"/>
          </a:xfrm>
          <a:prstGeom prst="rect">
            <a:avLst/>
          </a:prstGeom>
        </p:spPr>
      </p:pic>
      <p:sp>
        <p:nvSpPr>
          <p:cNvPr id="6" name="Rectangle 5"/>
          <p:cNvSpPr/>
          <p:nvPr/>
        </p:nvSpPr>
        <p:spPr>
          <a:xfrm>
            <a:off x="1317332" y="2704481"/>
            <a:ext cx="6030882" cy="4431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7" name="Rectangle 6"/>
          <p:cNvSpPr/>
          <p:nvPr/>
        </p:nvSpPr>
        <p:spPr>
          <a:xfrm>
            <a:off x="1317331" y="3312122"/>
            <a:ext cx="4534829" cy="1515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Tree>
    <p:extLst>
      <p:ext uri="{BB962C8B-B14F-4D97-AF65-F5344CB8AC3E}">
        <p14:creationId xmlns:p14="http://schemas.microsoft.com/office/powerpoint/2010/main" val="159199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7194" y="555641"/>
            <a:ext cx="3416320" cy="424732"/>
          </a:xfrm>
          <a:prstGeom prst="rect">
            <a:avLst/>
          </a:prstGeom>
        </p:spPr>
        <p:txBody>
          <a:bodyPr wrap="none">
            <a:spAutoFit/>
          </a:bodyPr>
          <a:lstStyle/>
          <a:p>
            <a:r>
              <a:rPr lang="fr-FR" sz="2160" i="1" dirty="0">
                <a:solidFill>
                  <a:srgbClr val="000000"/>
                </a:solidFill>
                <a:latin typeface="ITC New Baskerville Std"/>
              </a:rPr>
              <a:t>Path </a:t>
            </a:r>
            <a:r>
              <a:rPr lang="fr-FR" sz="2160" i="1" dirty="0" err="1" smtClean="0">
                <a:solidFill>
                  <a:srgbClr val="000000"/>
                </a:solidFill>
                <a:latin typeface="ITC New Baskerville Std"/>
              </a:rPr>
              <a:t>traversal</a:t>
            </a:r>
            <a:r>
              <a:rPr lang="fr-FR" sz="2160" i="1" dirty="0" smtClean="0">
                <a:solidFill>
                  <a:srgbClr val="000000"/>
                </a:solidFill>
                <a:latin typeface="ITC New Baskerville Std"/>
              </a:rPr>
              <a:t> &amp; LFI &amp; RFI</a:t>
            </a:r>
            <a:endParaRPr lang="en-US" sz="2160" dirty="0"/>
          </a:p>
        </p:txBody>
      </p:sp>
      <p:sp>
        <p:nvSpPr>
          <p:cNvPr id="3" name="AutoShape 2" descr="Path traversal"/>
          <p:cNvSpPr>
            <a:spLocks noChangeAspect="1" noChangeArrowheads="1"/>
          </p:cNvSpPr>
          <p:nvPr/>
        </p:nvSpPr>
        <p:spPr bwMode="auto">
          <a:xfrm>
            <a:off x="186690" y="-173355"/>
            <a:ext cx="365760" cy="36576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endParaRPr lang="en-US" sz="2160"/>
          </a:p>
        </p:txBody>
      </p:sp>
      <p:pic>
        <p:nvPicPr>
          <p:cNvPr id="4" name="Image 3"/>
          <p:cNvPicPr>
            <a:picLocks noChangeAspect="1"/>
          </p:cNvPicPr>
          <p:nvPr/>
        </p:nvPicPr>
        <p:blipFill>
          <a:blip r:embed="rId2"/>
          <a:stretch>
            <a:fillRect/>
          </a:stretch>
        </p:blipFill>
        <p:spPr>
          <a:xfrm>
            <a:off x="1702073" y="1386840"/>
            <a:ext cx="10026016" cy="5648460"/>
          </a:xfrm>
          <a:prstGeom prst="rect">
            <a:avLst/>
          </a:prstGeom>
        </p:spPr>
      </p:pic>
      <p:sp>
        <p:nvSpPr>
          <p:cNvPr id="5" name="ZoneTexte 4"/>
          <p:cNvSpPr txBox="1"/>
          <p:nvPr/>
        </p:nvSpPr>
        <p:spPr>
          <a:xfrm>
            <a:off x="737194" y="7269480"/>
            <a:ext cx="3560486" cy="369332"/>
          </a:xfrm>
          <a:prstGeom prst="rect">
            <a:avLst/>
          </a:prstGeom>
          <a:noFill/>
        </p:spPr>
        <p:txBody>
          <a:bodyPr wrap="square" rtlCol="0">
            <a:spAutoFit/>
          </a:bodyPr>
          <a:lstStyle/>
          <a:p>
            <a:r>
              <a:rPr lang="fr-FR" dirty="0" err="1" smtClean="0"/>
              <a:t>From</a:t>
            </a:r>
            <a:r>
              <a:rPr lang="fr-FR" dirty="0" smtClean="0"/>
              <a:t> LFI or RFI to RCE</a:t>
            </a:r>
            <a:endParaRPr lang="en-US" dirty="0"/>
          </a:p>
        </p:txBody>
      </p:sp>
    </p:spTree>
    <p:extLst>
      <p:ext uri="{BB962C8B-B14F-4D97-AF65-F5344CB8AC3E}">
        <p14:creationId xmlns:p14="http://schemas.microsoft.com/office/powerpoint/2010/main" val="42884915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1473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87956" y="619125"/>
            <a:ext cx="8602266" cy="668298"/>
          </a:xfrm>
          <a:prstGeom prst="rect">
            <a:avLst/>
          </a:prstGeom>
          <a:noFill/>
          <a:ln/>
        </p:spPr>
        <p:txBody>
          <a:bodyPr wrap="none" lIns="0" tIns="0" rIns="0" bIns="0" rtlCol="0" anchor="t"/>
          <a:lstStyle/>
          <a:p>
            <a:pPr marL="0" indent="0" algn="l">
              <a:lnSpc>
                <a:spcPts val="5250"/>
              </a:lnSpc>
              <a:buNone/>
            </a:pPr>
            <a:r>
              <a:rPr lang="en-US" sz="4200" dirty="0">
                <a:solidFill>
                  <a:srgbClr val="FFFFFF"/>
                </a:solidFill>
                <a:latin typeface="Roboto Medium" pitchFamily="34" charset="0"/>
                <a:ea typeface="Roboto Medium" pitchFamily="34" charset="-122"/>
                <a:cs typeface="Roboto Medium" pitchFamily="34" charset="-120"/>
              </a:rPr>
              <a:t>Server-Side Request Forgery (SSRF)</a:t>
            </a:r>
            <a:endParaRPr lang="en-US" sz="4200" dirty="0"/>
          </a:p>
        </p:txBody>
      </p:sp>
      <p:sp>
        <p:nvSpPr>
          <p:cNvPr id="3" name="Text 1"/>
          <p:cNvSpPr/>
          <p:nvPr/>
        </p:nvSpPr>
        <p:spPr>
          <a:xfrm>
            <a:off x="787956" y="1715214"/>
            <a:ext cx="13054489" cy="684609"/>
          </a:xfrm>
          <a:prstGeom prst="rect">
            <a:avLst/>
          </a:prstGeom>
          <a:noFill/>
          <a:ln/>
        </p:spPr>
        <p:txBody>
          <a:bodyPr wrap="square" lIns="0" tIns="0" rIns="0" bIns="0" rtlCol="0" anchor="t"/>
          <a:lstStyle/>
          <a:p>
            <a:pPr marL="0" indent="0" algn="l">
              <a:lnSpc>
                <a:spcPts val="2650"/>
              </a:lnSpc>
              <a:buNone/>
            </a:pPr>
            <a:r>
              <a:rPr lang="en-US" sz="1650" dirty="0">
                <a:solidFill>
                  <a:srgbClr val="CFD0D8"/>
                </a:solidFill>
                <a:latin typeface="Roboto" pitchFamily="34" charset="0"/>
                <a:ea typeface="Roboto" pitchFamily="34" charset="-122"/>
                <a:cs typeface="Roboto" pitchFamily="34" charset="-120"/>
              </a:rPr>
              <a:t>SSRF occurs when a web application makes requests to external URLs without proper validation. An attacker can manipulate the URL parameter to access internal services, bypassing network security controls.</a:t>
            </a:r>
            <a:endParaRPr lang="en-US" sz="1650" dirty="0"/>
          </a:p>
        </p:txBody>
      </p:sp>
      <p:sp>
        <p:nvSpPr>
          <p:cNvPr id="4" name="Text 2"/>
          <p:cNvSpPr/>
          <p:nvPr/>
        </p:nvSpPr>
        <p:spPr>
          <a:xfrm>
            <a:off x="787956" y="2854285"/>
            <a:ext cx="2673668" cy="334208"/>
          </a:xfrm>
          <a:prstGeom prst="rect">
            <a:avLst/>
          </a:prstGeom>
          <a:noFill/>
          <a:ln/>
        </p:spPr>
        <p:txBody>
          <a:bodyPr wrap="none" lIns="0" tIns="0" rIns="0" bIns="0" rtlCol="0" anchor="t"/>
          <a:lstStyle/>
          <a:p>
            <a:pPr marL="0" indent="0" algn="l">
              <a:lnSpc>
                <a:spcPts val="2600"/>
              </a:lnSpc>
              <a:buNone/>
            </a:pPr>
            <a:r>
              <a:rPr lang="en-US" sz="2100" dirty="0">
                <a:solidFill>
                  <a:srgbClr val="FFFFFF"/>
                </a:solidFill>
                <a:latin typeface="Roboto Medium" pitchFamily="34" charset="0"/>
                <a:ea typeface="Roboto Medium" pitchFamily="34" charset="-122"/>
                <a:cs typeface="Roboto Medium" pitchFamily="34" charset="-120"/>
              </a:rPr>
              <a:t>Vulnerable Example</a:t>
            </a:r>
            <a:endParaRPr lang="en-US" sz="2100" dirty="0"/>
          </a:p>
        </p:txBody>
      </p:sp>
      <p:sp>
        <p:nvSpPr>
          <p:cNvPr id="5" name="Text 3"/>
          <p:cNvSpPr/>
          <p:nvPr/>
        </p:nvSpPr>
        <p:spPr>
          <a:xfrm>
            <a:off x="787956" y="3402330"/>
            <a:ext cx="6266378" cy="342305"/>
          </a:xfrm>
          <a:prstGeom prst="rect">
            <a:avLst/>
          </a:prstGeom>
          <a:noFill/>
          <a:ln/>
        </p:spPr>
        <p:txBody>
          <a:bodyPr wrap="none" lIns="0" tIns="0" rIns="0" bIns="0" rtlCol="0" anchor="t"/>
          <a:lstStyle/>
          <a:p>
            <a:pPr marL="0" indent="0" algn="l">
              <a:lnSpc>
                <a:spcPts val="2650"/>
              </a:lnSpc>
              <a:buNone/>
            </a:pPr>
            <a:r>
              <a:rPr lang="en-US" sz="1650" dirty="0">
                <a:solidFill>
                  <a:srgbClr val="CFD0D8"/>
                </a:solidFill>
                <a:latin typeface="Roboto" pitchFamily="34" charset="0"/>
                <a:ea typeface="Roboto" pitchFamily="34" charset="-122"/>
                <a:cs typeface="Roboto" pitchFamily="34" charset="-120"/>
              </a:rPr>
              <a:t>A feed aggregator might use:</a:t>
            </a:r>
            <a:endParaRPr lang="en-US" sz="1650" dirty="0"/>
          </a:p>
        </p:txBody>
      </p:sp>
      <p:sp>
        <p:nvSpPr>
          <p:cNvPr id="6" name="Shape 4"/>
          <p:cNvSpPr/>
          <p:nvPr/>
        </p:nvSpPr>
        <p:spPr>
          <a:xfrm>
            <a:off x="787956" y="3985260"/>
            <a:ext cx="6266378" cy="663059"/>
          </a:xfrm>
          <a:prstGeom prst="roundRect">
            <a:avLst>
              <a:gd name="adj" fmla="val 13549"/>
            </a:avLst>
          </a:prstGeom>
          <a:solidFill>
            <a:srgbClr val="0D0D25"/>
          </a:solidFill>
          <a:ln/>
        </p:spPr>
      </p:sp>
      <p:sp>
        <p:nvSpPr>
          <p:cNvPr id="7" name="Shape 5"/>
          <p:cNvSpPr/>
          <p:nvPr/>
        </p:nvSpPr>
        <p:spPr>
          <a:xfrm>
            <a:off x="777359" y="3985260"/>
            <a:ext cx="6287572" cy="663059"/>
          </a:xfrm>
          <a:prstGeom prst="roundRect">
            <a:avLst>
              <a:gd name="adj" fmla="val 4839"/>
            </a:avLst>
          </a:prstGeom>
          <a:solidFill>
            <a:srgbClr val="0D0D25"/>
          </a:solidFill>
          <a:ln/>
        </p:spPr>
      </p:sp>
      <p:sp>
        <p:nvSpPr>
          <p:cNvPr id="8" name="Text 6"/>
          <p:cNvSpPr/>
          <p:nvPr/>
        </p:nvSpPr>
        <p:spPr>
          <a:xfrm>
            <a:off x="991195" y="4145637"/>
            <a:ext cx="5859899" cy="342305"/>
          </a:xfrm>
          <a:prstGeom prst="rect">
            <a:avLst/>
          </a:prstGeom>
          <a:noFill/>
          <a:ln/>
        </p:spPr>
        <p:txBody>
          <a:bodyPr wrap="none" lIns="0" tIns="0" rIns="0" bIns="0" rtlCol="0" anchor="t"/>
          <a:lstStyle/>
          <a:p>
            <a:pPr marL="0" indent="0" algn="l">
              <a:lnSpc>
                <a:spcPts val="2650"/>
              </a:lnSpc>
              <a:buNone/>
            </a:pPr>
            <a:r>
              <a:rPr lang="en-US" sz="1650" dirty="0">
                <a:solidFill>
                  <a:srgbClr val="CFD0D8"/>
                </a:solidFill>
                <a:highlight>
                  <a:srgbClr val="0D0D25"/>
                </a:highlight>
                <a:latin typeface="Consolas" pitchFamily="34" charset="0"/>
                <a:ea typeface="Consolas" pitchFamily="34" charset="-122"/>
                <a:cs typeface="Consolas" pitchFamily="34" charset="-120"/>
              </a:rPr>
              <a:t>https://example.com/feed.php?url=externalsite.com/feed</a:t>
            </a:r>
            <a:endParaRPr lang="en-US" sz="1650" dirty="0"/>
          </a:p>
        </p:txBody>
      </p:sp>
      <p:sp>
        <p:nvSpPr>
          <p:cNvPr id="9" name="Text 7"/>
          <p:cNvSpPr/>
          <p:nvPr/>
        </p:nvSpPr>
        <p:spPr>
          <a:xfrm>
            <a:off x="787956" y="4888944"/>
            <a:ext cx="6266378" cy="699849"/>
          </a:xfrm>
          <a:prstGeom prst="rect">
            <a:avLst/>
          </a:prstGeom>
          <a:noFill/>
          <a:ln/>
        </p:spPr>
        <p:txBody>
          <a:bodyPr wrap="square" lIns="0" tIns="0" rIns="0" bIns="0" rtlCol="0" anchor="t"/>
          <a:lstStyle/>
          <a:p>
            <a:pPr marL="0" indent="0" algn="l">
              <a:lnSpc>
                <a:spcPts val="2650"/>
              </a:lnSpc>
              <a:buNone/>
            </a:pPr>
            <a:r>
              <a:rPr lang="en-US" sz="1650" dirty="0">
                <a:solidFill>
                  <a:srgbClr val="CFD0D8"/>
                </a:solidFill>
                <a:latin typeface="Roboto" pitchFamily="34" charset="0"/>
                <a:ea typeface="Roboto" pitchFamily="34" charset="-122"/>
                <a:cs typeface="Roboto" pitchFamily="34" charset="-120"/>
              </a:rPr>
              <a:t>An attacker changes the url parameter to </a:t>
            </a:r>
            <a:r>
              <a:rPr lang="en-US" sz="1650" dirty="0">
                <a:solidFill>
                  <a:srgbClr val="CFD0D8"/>
                </a:solidFill>
                <a:highlight>
                  <a:srgbClr val="0D0D25"/>
                </a:highlight>
                <a:latin typeface="Consolas" pitchFamily="34" charset="0"/>
                <a:ea typeface="Consolas" pitchFamily="34" charset="-122"/>
                <a:cs typeface="Consolas" pitchFamily="34" charset="-120"/>
              </a:rPr>
              <a:t>localhost</a:t>
            </a:r>
            <a:r>
              <a:rPr lang="en-US" sz="1650" dirty="0">
                <a:solidFill>
                  <a:srgbClr val="CFD0D8"/>
                </a:solidFill>
                <a:latin typeface="Roboto" pitchFamily="34" charset="0"/>
                <a:ea typeface="Roboto" pitchFamily="34" charset="-122"/>
                <a:cs typeface="Roboto" pitchFamily="34" charset="-120"/>
              </a:rPr>
              <a:t> or internal IPs, accessing resources meant to be private.</a:t>
            </a:r>
            <a:endParaRPr lang="en-US" sz="1650" dirty="0"/>
          </a:p>
        </p:txBody>
      </p:sp>
      <p:pic>
        <p:nvPicPr>
          <p:cNvPr id="10" name="Image 0" descr="preencoded.png"/>
          <p:cNvPicPr>
            <a:picLocks noChangeAspect="1"/>
          </p:cNvPicPr>
          <p:nvPr/>
        </p:nvPicPr>
        <p:blipFill>
          <a:blip r:embed="rId3"/>
          <a:stretch>
            <a:fillRect/>
          </a:stretch>
        </p:blipFill>
        <p:spPr>
          <a:xfrm>
            <a:off x="7583686" y="2881074"/>
            <a:ext cx="5953006" cy="4012287"/>
          </a:xfrm>
          <a:prstGeom prst="rect">
            <a:avLst/>
          </a:prstGeom>
        </p:spPr>
      </p:pic>
      <p:sp>
        <p:nvSpPr>
          <p:cNvPr id="11" name="Text 8"/>
          <p:cNvSpPr/>
          <p:nvPr/>
        </p:nvSpPr>
        <p:spPr>
          <a:xfrm>
            <a:off x="787956" y="7374612"/>
            <a:ext cx="13054489" cy="273725"/>
          </a:xfrm>
          <a:prstGeom prst="rect">
            <a:avLst/>
          </a:prstGeom>
          <a:noFill/>
          <a:ln/>
        </p:spPr>
        <p:txBody>
          <a:bodyPr wrap="none" lIns="0" tIns="0" rIns="0" bIns="0" rtlCol="0" anchor="t"/>
          <a:lstStyle/>
          <a:p>
            <a:pPr marL="0" indent="0" algn="l">
              <a:lnSpc>
                <a:spcPts val="2150"/>
              </a:lnSpc>
              <a:buNone/>
            </a:pPr>
            <a:r>
              <a:rPr lang="en-US" sz="1300" b="1" dirty="0">
                <a:solidFill>
                  <a:srgbClr val="CFD0D8"/>
                </a:solidFill>
                <a:latin typeface="Roboto" pitchFamily="34" charset="0"/>
                <a:ea typeface="Roboto" pitchFamily="34" charset="-122"/>
                <a:cs typeface="Roboto" pitchFamily="34" charset="-120"/>
              </a:rPr>
              <a:t>Mitigation:</a:t>
            </a:r>
            <a:r>
              <a:rPr lang="en-US" sz="1300" dirty="0">
                <a:solidFill>
                  <a:srgbClr val="CFD0D8"/>
                </a:solidFill>
                <a:latin typeface="Roboto" pitchFamily="34" charset="0"/>
                <a:ea typeface="Roboto" pitchFamily="34" charset="-122"/>
                <a:cs typeface="Roboto" pitchFamily="34" charset="-120"/>
              </a:rPr>
              <a:t> Validate and whitelist allowed URLs, block internal IP ranges, disable unnecessary protocols, and implement network segmentation.</a:t>
            </a:r>
            <a:endParaRPr lang="en-US" sz="13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838200" y="685800"/>
            <a:ext cx="3962400" cy="461665"/>
          </a:xfrm>
          <a:prstGeom prst="rect">
            <a:avLst/>
          </a:prstGeom>
          <a:noFill/>
        </p:spPr>
        <p:txBody>
          <a:bodyPr wrap="square" rtlCol="0">
            <a:spAutoFit/>
          </a:bodyPr>
          <a:lstStyle/>
          <a:p>
            <a:r>
              <a:rPr lang="fr-FR" sz="2400" b="1" dirty="0"/>
              <a:t>RCE</a:t>
            </a:r>
            <a:endParaRPr lang="en-US" sz="2160" b="1" dirty="0"/>
          </a:p>
        </p:txBody>
      </p:sp>
      <p:sp>
        <p:nvSpPr>
          <p:cNvPr id="3" name="ZoneTexte 2"/>
          <p:cNvSpPr txBox="1"/>
          <p:nvPr/>
        </p:nvSpPr>
        <p:spPr>
          <a:xfrm>
            <a:off x="1417320" y="1508760"/>
            <a:ext cx="2148840" cy="400110"/>
          </a:xfrm>
          <a:prstGeom prst="rect">
            <a:avLst/>
          </a:prstGeom>
          <a:noFill/>
        </p:spPr>
        <p:txBody>
          <a:bodyPr wrap="square" rtlCol="0">
            <a:spAutoFit/>
          </a:bodyPr>
          <a:lstStyle/>
          <a:p>
            <a:r>
              <a:rPr lang="fr-FR" sz="2000" b="1" dirty="0" err="1" smtClean="0"/>
              <a:t>Labs</a:t>
            </a:r>
            <a:endParaRPr lang="en-US" b="1" dirty="0"/>
          </a:p>
        </p:txBody>
      </p:sp>
    </p:spTree>
    <p:extLst>
      <p:ext uri="{BB962C8B-B14F-4D97-AF65-F5344CB8AC3E}">
        <p14:creationId xmlns:p14="http://schemas.microsoft.com/office/powerpoint/2010/main" val="2736391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509599"/>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Learning Roadmap</a:t>
            </a:r>
            <a:endParaRPr lang="en-US" sz="4450" dirty="0"/>
          </a:p>
        </p:txBody>
      </p:sp>
      <p:sp>
        <p:nvSpPr>
          <p:cNvPr id="3" name="Shape 1"/>
          <p:cNvSpPr/>
          <p:nvPr/>
        </p:nvSpPr>
        <p:spPr>
          <a:xfrm>
            <a:off x="793790" y="3672007"/>
            <a:ext cx="4196358" cy="2047994"/>
          </a:xfrm>
          <a:prstGeom prst="roundRect">
            <a:avLst>
              <a:gd name="adj" fmla="val 4652"/>
            </a:avLst>
          </a:prstGeom>
          <a:solidFill>
            <a:srgbClr val="182567"/>
          </a:solidFill>
          <a:ln w="7620">
            <a:solidFill>
              <a:srgbClr val="313E80"/>
            </a:solidFill>
            <a:prstDash val="solid"/>
          </a:ln>
        </p:spPr>
      </p:sp>
      <p:sp>
        <p:nvSpPr>
          <p:cNvPr id="4" name="Text 2"/>
          <p:cNvSpPr/>
          <p:nvPr/>
        </p:nvSpPr>
        <p:spPr>
          <a:xfrm>
            <a:off x="1028224" y="390644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Web Foundations</a:t>
            </a:r>
            <a:endParaRPr lang="en-US" sz="2200" dirty="0"/>
          </a:p>
        </p:txBody>
      </p:sp>
      <p:sp>
        <p:nvSpPr>
          <p:cNvPr id="5" name="Text 3"/>
          <p:cNvSpPr/>
          <p:nvPr/>
        </p:nvSpPr>
        <p:spPr>
          <a:xfrm>
            <a:off x="1028224" y="4396859"/>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Client-server architecture, HTTP protocols, and how the web works at a fundamental level.</a:t>
            </a:r>
            <a:endParaRPr lang="en-US" sz="1750" dirty="0"/>
          </a:p>
        </p:txBody>
      </p:sp>
      <p:sp>
        <p:nvSpPr>
          <p:cNvPr id="6" name="Shape 4"/>
          <p:cNvSpPr/>
          <p:nvPr/>
        </p:nvSpPr>
        <p:spPr>
          <a:xfrm>
            <a:off x="5216962" y="3672007"/>
            <a:ext cx="4196358" cy="2047994"/>
          </a:xfrm>
          <a:prstGeom prst="roundRect">
            <a:avLst>
              <a:gd name="adj" fmla="val 4652"/>
            </a:avLst>
          </a:prstGeom>
          <a:solidFill>
            <a:srgbClr val="182567"/>
          </a:solidFill>
          <a:ln w="7620">
            <a:solidFill>
              <a:srgbClr val="313E80"/>
            </a:solidFill>
            <a:prstDash val="solid"/>
          </a:ln>
        </p:spPr>
      </p:sp>
      <p:sp>
        <p:nvSpPr>
          <p:cNvPr id="7" name="Text 5"/>
          <p:cNvSpPr/>
          <p:nvPr/>
        </p:nvSpPr>
        <p:spPr>
          <a:xfrm>
            <a:off x="5451396" y="390644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Security Testing</a:t>
            </a:r>
            <a:endParaRPr lang="en-US" sz="2200" dirty="0"/>
          </a:p>
        </p:txBody>
      </p:sp>
      <p:sp>
        <p:nvSpPr>
          <p:cNvPr id="8" name="Text 6"/>
          <p:cNvSpPr/>
          <p:nvPr/>
        </p:nvSpPr>
        <p:spPr>
          <a:xfrm>
            <a:off x="5451396" y="4396859"/>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Burp Suite tools and techniques for discovering and analyzing web vulnerabilities.</a:t>
            </a:r>
            <a:endParaRPr lang="en-US" sz="1750" dirty="0"/>
          </a:p>
        </p:txBody>
      </p:sp>
      <p:sp>
        <p:nvSpPr>
          <p:cNvPr id="9" name="Shape 7"/>
          <p:cNvSpPr/>
          <p:nvPr/>
        </p:nvSpPr>
        <p:spPr>
          <a:xfrm>
            <a:off x="9640133" y="3672007"/>
            <a:ext cx="4196358" cy="2047994"/>
          </a:xfrm>
          <a:prstGeom prst="roundRect">
            <a:avLst>
              <a:gd name="adj" fmla="val 4652"/>
            </a:avLst>
          </a:prstGeom>
          <a:solidFill>
            <a:srgbClr val="182567"/>
          </a:solidFill>
          <a:ln w="7620">
            <a:solidFill>
              <a:srgbClr val="313E80"/>
            </a:solidFill>
            <a:prstDash val="solid"/>
          </a:ln>
        </p:spPr>
      </p:sp>
      <p:sp>
        <p:nvSpPr>
          <p:cNvPr id="10" name="Text 8"/>
          <p:cNvSpPr/>
          <p:nvPr/>
        </p:nvSpPr>
        <p:spPr>
          <a:xfrm>
            <a:off x="9874568" y="390644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Vulnerabilities</a:t>
            </a:r>
            <a:endParaRPr lang="en-US" sz="2200" dirty="0"/>
          </a:p>
        </p:txBody>
      </p:sp>
      <p:sp>
        <p:nvSpPr>
          <p:cNvPr id="11" name="Text 9"/>
          <p:cNvSpPr/>
          <p:nvPr/>
        </p:nvSpPr>
        <p:spPr>
          <a:xfrm>
            <a:off x="9874568" y="4396859"/>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Common attack vectors like SSRF and other exploitable security flaws in web applications.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7879080" y="4403884"/>
            <a:ext cx="6565799" cy="2408520"/>
          </a:xfrm>
          <a:prstGeom prst="rect">
            <a:avLst/>
          </a:prstGeom>
        </p:spPr>
      </p:pic>
      <p:sp>
        <p:nvSpPr>
          <p:cNvPr id="4" name="Text 0"/>
          <p:cNvSpPr/>
          <p:nvPr/>
        </p:nvSpPr>
        <p:spPr>
          <a:xfrm>
            <a:off x="793790" y="1293852"/>
            <a:ext cx="6125528"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The Client-Server Model</a:t>
            </a:r>
            <a:endParaRPr lang="en-US" sz="4450" dirty="0"/>
          </a:p>
        </p:txBody>
      </p:sp>
      <p:sp>
        <p:nvSpPr>
          <p:cNvPr id="5" name="Text 1"/>
          <p:cNvSpPr/>
          <p:nvPr/>
        </p:nvSpPr>
        <p:spPr>
          <a:xfrm>
            <a:off x="793790" y="2342793"/>
            <a:ext cx="13089849" cy="1451610"/>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Web communication follows a simple but critical architecture where clients (browsers) send requests to servers, which respond with data. Understanding this foundation is essential for identifying security weaknesses.</a:t>
            </a:r>
            <a:endParaRPr lang="en-US" sz="1750" dirty="0"/>
          </a:p>
        </p:txBody>
      </p:sp>
      <p:sp>
        <p:nvSpPr>
          <p:cNvPr id="6" name="Shape 2"/>
          <p:cNvSpPr/>
          <p:nvPr/>
        </p:nvSpPr>
        <p:spPr>
          <a:xfrm>
            <a:off x="793790" y="4170045"/>
            <a:ext cx="113348" cy="113348"/>
          </a:xfrm>
          <a:prstGeom prst="roundRect">
            <a:avLst>
              <a:gd name="adj" fmla="val 403360"/>
            </a:avLst>
          </a:prstGeom>
          <a:solidFill>
            <a:srgbClr val="5A6ED8"/>
          </a:solidFill>
          <a:ln/>
        </p:spPr>
      </p:sp>
      <p:sp>
        <p:nvSpPr>
          <p:cNvPr id="7" name="Text 3"/>
          <p:cNvSpPr/>
          <p:nvPr/>
        </p:nvSpPr>
        <p:spPr>
          <a:xfrm>
            <a:off x="1133951" y="4049554"/>
            <a:ext cx="3194328"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Programming Languages</a:t>
            </a:r>
            <a:endParaRPr lang="en-US" sz="2200" dirty="0"/>
          </a:p>
        </p:txBody>
      </p:sp>
      <p:sp>
        <p:nvSpPr>
          <p:cNvPr id="8" name="Text 4"/>
          <p:cNvSpPr/>
          <p:nvPr/>
        </p:nvSpPr>
        <p:spPr>
          <a:xfrm>
            <a:off x="1133951" y="4539972"/>
            <a:ext cx="6745129" cy="72580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Backend systems use Python, PHP, Node.js, Java, and many others to process requests.</a:t>
            </a:r>
            <a:endParaRPr lang="en-US" sz="1750" dirty="0"/>
          </a:p>
        </p:txBody>
      </p:sp>
      <p:sp>
        <p:nvSpPr>
          <p:cNvPr id="9" name="Shape 5"/>
          <p:cNvSpPr/>
          <p:nvPr/>
        </p:nvSpPr>
        <p:spPr>
          <a:xfrm>
            <a:off x="793790" y="5839897"/>
            <a:ext cx="113348" cy="113348"/>
          </a:xfrm>
          <a:prstGeom prst="roundRect">
            <a:avLst>
              <a:gd name="adj" fmla="val 403360"/>
            </a:avLst>
          </a:prstGeom>
          <a:solidFill>
            <a:srgbClr val="5A6ED8"/>
          </a:solidFill>
          <a:ln/>
        </p:spPr>
      </p:sp>
      <p:sp>
        <p:nvSpPr>
          <p:cNvPr id="10" name="Text 6"/>
          <p:cNvSpPr/>
          <p:nvPr/>
        </p:nvSpPr>
        <p:spPr>
          <a:xfrm>
            <a:off x="1133951" y="571940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HTTP Versions</a:t>
            </a:r>
            <a:endParaRPr lang="en-US" sz="2200" dirty="0"/>
          </a:p>
        </p:txBody>
      </p:sp>
      <p:sp>
        <p:nvSpPr>
          <p:cNvPr id="11" name="Text 7"/>
          <p:cNvSpPr/>
          <p:nvPr/>
        </p:nvSpPr>
        <p:spPr>
          <a:xfrm>
            <a:off x="1133951" y="6209824"/>
            <a:ext cx="7216259" cy="72580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HTTP/1.1, HTTP/2, and HTTP/3 each have different characteristics affecting performance and security.</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1333128" y="4379952"/>
            <a:ext cx="12001866" cy="2721888"/>
          </a:xfrm>
          <a:prstGeom prst="rect">
            <a:avLst/>
          </a:prstGeom>
        </p:spPr>
      </p:pic>
      <p:sp>
        <p:nvSpPr>
          <p:cNvPr id="4" name="Text 0"/>
          <p:cNvSpPr/>
          <p:nvPr/>
        </p:nvSpPr>
        <p:spPr>
          <a:xfrm>
            <a:off x="1185599" y="635556"/>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Internet Ports and Network Services</a:t>
            </a:r>
            <a:endParaRPr lang="en-US" sz="4450" dirty="0"/>
          </a:p>
        </p:txBody>
      </p:sp>
      <p:sp>
        <p:nvSpPr>
          <p:cNvPr id="5" name="Text 1"/>
          <p:cNvSpPr/>
          <p:nvPr/>
        </p:nvSpPr>
        <p:spPr>
          <a:xfrm>
            <a:off x="1185599" y="2469475"/>
            <a:ext cx="12530401" cy="1451610"/>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Ports are logical endpoints on a server that identify specific services. Common ports include 80 (HTTP), 443 (HTTPS), 22 (SSH), and 3306 (MySQL). Understanding port mapping helps identify exposed services and potential attack surfaces during reconnaissance.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769382"/>
            <a:ext cx="7983379"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HTTP Requests and Responses</a:t>
            </a:r>
            <a:endParaRPr lang="en-US" sz="4450" dirty="0"/>
          </a:p>
        </p:txBody>
      </p:sp>
      <p:sp>
        <p:nvSpPr>
          <p:cNvPr id="3" name="Text 1"/>
          <p:cNvSpPr/>
          <p:nvPr/>
        </p:nvSpPr>
        <p:spPr>
          <a:xfrm>
            <a:off x="793790" y="1931789"/>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HTTP is the protocol that powers the web. Every interaction between client and server follows a request-response cycle. Requests contain methods (GET, POST, etc.), headers, and optional bodies, while responses include status codes and content.</a:t>
            </a:r>
            <a:endParaRPr lang="en-US" sz="1750" dirty="0"/>
          </a:p>
        </p:txBody>
      </p:sp>
      <p:pic>
        <p:nvPicPr>
          <p:cNvPr id="4" name="Image 0" descr="preencoded.png"/>
          <p:cNvPicPr>
            <a:picLocks noChangeAspect="1"/>
          </p:cNvPicPr>
          <p:nvPr/>
        </p:nvPicPr>
        <p:blipFill>
          <a:blip r:embed="rId3"/>
          <a:stretch>
            <a:fillRect/>
          </a:stretch>
        </p:blipFill>
        <p:spPr>
          <a:xfrm>
            <a:off x="793790" y="3167896"/>
            <a:ext cx="6244709" cy="1833801"/>
          </a:xfrm>
          <a:prstGeom prst="rect">
            <a:avLst/>
          </a:prstGeom>
        </p:spPr>
      </p:pic>
      <p:pic>
        <p:nvPicPr>
          <p:cNvPr id="5" name="Image 1" descr="preencoded.png"/>
          <p:cNvPicPr>
            <a:picLocks noChangeAspect="1"/>
          </p:cNvPicPr>
          <p:nvPr/>
        </p:nvPicPr>
        <p:blipFill>
          <a:blip r:embed="rId4"/>
          <a:stretch>
            <a:fillRect/>
          </a:stretch>
        </p:blipFill>
        <p:spPr>
          <a:xfrm>
            <a:off x="7599521" y="3167896"/>
            <a:ext cx="6244709" cy="403717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1967270" y="562094"/>
            <a:ext cx="10367248"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Session Management and HTTP Cookies</a:t>
            </a:r>
            <a:endParaRPr lang="en-US" sz="4450" dirty="0"/>
          </a:p>
        </p:txBody>
      </p:sp>
      <p:sp>
        <p:nvSpPr>
          <p:cNvPr id="4" name="Text 1"/>
          <p:cNvSpPr/>
          <p:nvPr/>
        </p:nvSpPr>
        <p:spPr>
          <a:xfrm>
            <a:off x="1205270" y="2113955"/>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HTTP is stateless—each request is independent. Servers use cookies to maintain session state, storing user information like authentication tokens. Understanding cookie mechanics is critical for identifying session hijacking and other session-based vulnerabilities.</a:t>
            </a:r>
            <a:endParaRPr lang="en-US" sz="1750" dirty="0"/>
          </a:p>
        </p:txBody>
      </p:sp>
      <p:pic>
        <p:nvPicPr>
          <p:cNvPr id="5" name="Image 4"/>
          <p:cNvPicPr>
            <a:picLocks noChangeAspect="1"/>
          </p:cNvPicPr>
          <p:nvPr/>
        </p:nvPicPr>
        <p:blipFill>
          <a:blip r:embed="rId3"/>
          <a:stretch>
            <a:fillRect/>
          </a:stretch>
        </p:blipFill>
        <p:spPr>
          <a:xfrm>
            <a:off x="3504565" y="3934898"/>
            <a:ext cx="7292658" cy="262268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533287"/>
            <a:ext cx="9595128"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Scope Discovery and Reconnaissance</a:t>
            </a:r>
            <a:endParaRPr lang="en-US" sz="4450" dirty="0"/>
          </a:p>
        </p:txBody>
      </p:sp>
      <p:sp>
        <p:nvSpPr>
          <p:cNvPr id="3" name="Text 1"/>
          <p:cNvSpPr/>
          <p:nvPr/>
        </p:nvSpPr>
        <p:spPr>
          <a:xfrm>
            <a:off x="793790" y="2695694"/>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Before testing for vulnerabilities, security professionals must map the target application's attack surface through systematic enumeration.</a:t>
            </a:r>
            <a:endParaRPr lang="en-US" sz="1750" dirty="0"/>
          </a:p>
        </p:txBody>
      </p:sp>
      <p:sp>
        <p:nvSpPr>
          <p:cNvPr id="4" name="Text 2"/>
          <p:cNvSpPr/>
          <p:nvPr/>
        </p:nvSpPr>
        <p:spPr>
          <a:xfrm>
            <a:off x="793790" y="3676650"/>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Light" pitchFamily="34" charset="0"/>
                <a:ea typeface="Roboto Light" pitchFamily="34" charset="-122"/>
                <a:cs typeface="Roboto Light" pitchFamily="34" charset="-120"/>
              </a:rPr>
              <a:t>01</a:t>
            </a:r>
            <a:endParaRPr lang="en-US" sz="1750" dirty="0"/>
          </a:p>
        </p:txBody>
      </p:sp>
      <p:sp>
        <p:nvSpPr>
          <p:cNvPr id="5" name="Shape 3"/>
          <p:cNvSpPr/>
          <p:nvPr/>
        </p:nvSpPr>
        <p:spPr>
          <a:xfrm>
            <a:off x="793790" y="4031694"/>
            <a:ext cx="4196358" cy="30480"/>
          </a:xfrm>
          <a:prstGeom prst="rect">
            <a:avLst/>
          </a:prstGeom>
          <a:solidFill>
            <a:srgbClr val="5A6ED8"/>
          </a:solidFill>
          <a:ln/>
        </p:spPr>
      </p:sp>
      <p:sp>
        <p:nvSpPr>
          <p:cNvPr id="6" name="Text 4"/>
          <p:cNvSpPr/>
          <p:nvPr/>
        </p:nvSpPr>
        <p:spPr>
          <a:xfrm>
            <a:off x="793790" y="4206002"/>
            <a:ext cx="311598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Subdomain Enumeration</a:t>
            </a:r>
            <a:endParaRPr lang="en-US" sz="2200" dirty="0"/>
          </a:p>
        </p:txBody>
      </p:sp>
      <p:sp>
        <p:nvSpPr>
          <p:cNvPr id="7" name="Text 5"/>
          <p:cNvSpPr/>
          <p:nvPr/>
        </p:nvSpPr>
        <p:spPr>
          <a:xfrm>
            <a:off x="793790" y="4696420"/>
            <a:ext cx="4196358" cy="1829753"/>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Use gobuster dns to discover subdomains. Command: </a:t>
            </a:r>
            <a:r>
              <a:rPr lang="en-US" sz="1750" dirty="0">
                <a:solidFill>
                  <a:srgbClr val="CFD0D8"/>
                </a:solidFill>
                <a:highlight>
                  <a:srgbClr val="0D0D25"/>
                </a:highlight>
                <a:latin typeface="Consolas" pitchFamily="34" charset="0"/>
                <a:ea typeface="Consolas" pitchFamily="34" charset="-122"/>
                <a:cs typeface="Consolas" pitchFamily="34" charset="-120"/>
              </a:rPr>
              <a:t>gobuster dns -d target_domain -w wordlist</a:t>
            </a:r>
            <a:r>
              <a:rPr lang="en-US" sz="1750" dirty="0">
                <a:solidFill>
                  <a:srgbClr val="CFD0D8"/>
                </a:solidFill>
                <a:latin typeface="Roboto" pitchFamily="34" charset="0"/>
                <a:ea typeface="Roboto" pitchFamily="34" charset="-122"/>
                <a:cs typeface="Roboto" pitchFamily="34" charset="-120"/>
              </a:rPr>
              <a:t>. Layer deeper by brute-forcing subdomains of subdomains.</a:t>
            </a:r>
            <a:endParaRPr lang="en-US" sz="1750" dirty="0"/>
          </a:p>
        </p:txBody>
      </p:sp>
      <p:sp>
        <p:nvSpPr>
          <p:cNvPr id="8" name="Text 6"/>
          <p:cNvSpPr/>
          <p:nvPr/>
        </p:nvSpPr>
        <p:spPr>
          <a:xfrm>
            <a:off x="5216962" y="3676650"/>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Light" pitchFamily="34" charset="0"/>
                <a:ea typeface="Roboto Light" pitchFamily="34" charset="-122"/>
                <a:cs typeface="Roboto Light" pitchFamily="34" charset="-120"/>
              </a:rPr>
              <a:t>02</a:t>
            </a:r>
            <a:endParaRPr lang="en-US" sz="1750" dirty="0"/>
          </a:p>
        </p:txBody>
      </p:sp>
      <p:sp>
        <p:nvSpPr>
          <p:cNvPr id="9" name="Shape 7"/>
          <p:cNvSpPr/>
          <p:nvPr/>
        </p:nvSpPr>
        <p:spPr>
          <a:xfrm>
            <a:off x="5216962" y="4031694"/>
            <a:ext cx="4196358" cy="30480"/>
          </a:xfrm>
          <a:prstGeom prst="rect">
            <a:avLst/>
          </a:prstGeom>
          <a:solidFill>
            <a:srgbClr val="5A6ED8"/>
          </a:solidFill>
          <a:ln/>
        </p:spPr>
      </p:sp>
      <p:sp>
        <p:nvSpPr>
          <p:cNvPr id="10" name="Text 8"/>
          <p:cNvSpPr/>
          <p:nvPr/>
        </p:nvSpPr>
        <p:spPr>
          <a:xfrm>
            <a:off x="5216962" y="420600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Service Enumeration</a:t>
            </a:r>
            <a:endParaRPr lang="en-US" sz="2200" dirty="0"/>
          </a:p>
        </p:txBody>
      </p:sp>
      <p:sp>
        <p:nvSpPr>
          <p:cNvPr id="11" name="Text 9"/>
          <p:cNvSpPr/>
          <p:nvPr/>
        </p:nvSpPr>
        <p:spPr>
          <a:xfrm>
            <a:off x="5216962" y="4696420"/>
            <a:ext cx="4196358" cy="1088708"/>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Deploy nmap to identify open ports and running services on the target infrastructure</a:t>
            </a:r>
            <a:r>
              <a:rPr lang="en-US" sz="1750" dirty="0" smtClean="0">
                <a:solidFill>
                  <a:srgbClr val="CFD0D8"/>
                </a:solidFill>
                <a:latin typeface="Roboto" pitchFamily="34" charset="0"/>
                <a:ea typeface="Roboto" pitchFamily="34" charset="-122"/>
                <a:cs typeface="Roboto" pitchFamily="34" charset="-120"/>
              </a:rPr>
              <a:t>.</a:t>
            </a:r>
          </a:p>
          <a:p>
            <a:pPr marL="0" indent="0" algn="l">
              <a:lnSpc>
                <a:spcPts val="2850"/>
              </a:lnSpc>
              <a:buNone/>
            </a:pPr>
            <a:r>
              <a:rPr lang="fr-FR" sz="1750" dirty="0" err="1" smtClean="0">
                <a:solidFill>
                  <a:srgbClr val="CFD0D8"/>
                </a:solidFill>
                <a:latin typeface="Roboto" pitchFamily="34" charset="0"/>
                <a:ea typeface="Roboto" pitchFamily="34" charset="-122"/>
              </a:rPr>
              <a:t>nmap</a:t>
            </a:r>
            <a:endParaRPr lang="en-US" sz="1750" dirty="0"/>
          </a:p>
        </p:txBody>
      </p:sp>
      <p:sp>
        <p:nvSpPr>
          <p:cNvPr id="12" name="Text 10"/>
          <p:cNvSpPr/>
          <p:nvPr/>
        </p:nvSpPr>
        <p:spPr>
          <a:xfrm>
            <a:off x="9640133" y="3676650"/>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Light" pitchFamily="34" charset="0"/>
                <a:ea typeface="Roboto Light" pitchFamily="34" charset="-122"/>
                <a:cs typeface="Roboto Light" pitchFamily="34" charset="-120"/>
              </a:rPr>
              <a:t>03</a:t>
            </a:r>
            <a:endParaRPr lang="en-US" sz="1750" dirty="0"/>
          </a:p>
        </p:txBody>
      </p:sp>
      <p:sp>
        <p:nvSpPr>
          <p:cNvPr id="13" name="Shape 11"/>
          <p:cNvSpPr/>
          <p:nvPr/>
        </p:nvSpPr>
        <p:spPr>
          <a:xfrm>
            <a:off x="9640133" y="4031694"/>
            <a:ext cx="4196358" cy="30480"/>
          </a:xfrm>
          <a:prstGeom prst="rect">
            <a:avLst/>
          </a:prstGeom>
          <a:solidFill>
            <a:srgbClr val="5A6ED8"/>
          </a:solidFill>
          <a:ln/>
        </p:spPr>
      </p:sp>
      <p:sp>
        <p:nvSpPr>
          <p:cNvPr id="14" name="Text 12"/>
          <p:cNvSpPr/>
          <p:nvPr/>
        </p:nvSpPr>
        <p:spPr>
          <a:xfrm>
            <a:off x="9640133" y="4206002"/>
            <a:ext cx="2947392"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Directory Brute-Forcing</a:t>
            </a:r>
            <a:endParaRPr lang="en-US" sz="2200" dirty="0"/>
          </a:p>
        </p:txBody>
      </p:sp>
      <p:sp>
        <p:nvSpPr>
          <p:cNvPr id="15" name="Text 13"/>
          <p:cNvSpPr/>
          <p:nvPr/>
        </p:nvSpPr>
        <p:spPr>
          <a:xfrm>
            <a:off x="9640133" y="4696420"/>
            <a:ext cx="4196358" cy="1088708"/>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Use gobuster dir to discover hidden directories. Command: gobuster dir -u target_url -w wordlist</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36871"/>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Setting Up Your Security Testing Proxy</a:t>
            </a:r>
            <a:endParaRPr lang="en-US" sz="4450" dirty="0"/>
          </a:p>
        </p:txBody>
      </p:sp>
      <p:sp>
        <p:nvSpPr>
          <p:cNvPr id="4" name="Text 1"/>
          <p:cNvSpPr/>
          <p:nvPr/>
        </p:nvSpPr>
        <p:spPr>
          <a:xfrm>
            <a:off x="793790" y="3394591"/>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A proxy intercepts traffic between your browser and web servers, allowing you to inspect, modify, and replay requests—essential for security testing.</a:t>
            </a:r>
            <a:endParaRPr lang="en-US" sz="1750" dirty="0"/>
          </a:p>
        </p:txBody>
      </p:sp>
      <p:sp>
        <p:nvSpPr>
          <p:cNvPr id="5" name="Text 2"/>
          <p:cNvSpPr/>
          <p:nvPr/>
        </p:nvSpPr>
        <p:spPr>
          <a:xfrm>
            <a:off x="1133951" y="4630698"/>
            <a:ext cx="7216259" cy="362903"/>
          </a:xfrm>
          <a:prstGeom prst="rect">
            <a:avLst/>
          </a:prstGeom>
          <a:noFill/>
          <a:ln/>
        </p:spPr>
        <p:txBody>
          <a:bodyPr wrap="none" lIns="0" tIns="0" rIns="0" bIns="0" rtlCol="0" anchor="t"/>
          <a:lstStyle/>
          <a:p>
            <a:pPr marL="0" indent="0" algn="l">
              <a:lnSpc>
                <a:spcPts val="2850"/>
              </a:lnSpc>
              <a:buNone/>
            </a:pPr>
            <a:r>
              <a:rPr lang="en-US" sz="1750" b="1" dirty="0">
                <a:solidFill>
                  <a:srgbClr val="CFD0D8"/>
                </a:solidFill>
                <a:latin typeface="Roboto" pitchFamily="34" charset="0"/>
                <a:ea typeface="Roboto" pitchFamily="34" charset="-122"/>
                <a:cs typeface="Roboto" pitchFamily="34" charset="-120"/>
              </a:rPr>
              <a:t>Browser </a:t>
            </a:r>
            <a:r>
              <a:rPr lang="en-US" sz="1750" dirty="0">
                <a:solidFill>
                  <a:srgbClr val="000000"/>
                </a:solidFill>
                <a:latin typeface="Roboto" pitchFamily="34" charset="0"/>
                <a:ea typeface="Roboto" pitchFamily="34" charset="-122"/>
                <a:cs typeface="Roboto" pitchFamily="34" charset="-120"/>
              </a:rPr>
              <a:t>↔</a:t>
            </a:r>
            <a:r>
              <a:rPr lang="en-US" sz="1750" b="1" dirty="0">
                <a:solidFill>
                  <a:srgbClr val="CFD0D8"/>
                </a:solidFill>
                <a:latin typeface="Roboto" pitchFamily="34" charset="0"/>
                <a:ea typeface="Roboto" pitchFamily="34" charset="-122"/>
                <a:cs typeface="Roboto" pitchFamily="34" charset="-120"/>
              </a:rPr>
              <a:t> Proxy </a:t>
            </a:r>
            <a:r>
              <a:rPr lang="en-US" sz="1750" dirty="0">
                <a:solidFill>
                  <a:srgbClr val="000000"/>
                </a:solidFill>
                <a:latin typeface="Roboto" pitchFamily="34" charset="0"/>
                <a:ea typeface="Roboto" pitchFamily="34" charset="-122"/>
                <a:cs typeface="Roboto" pitchFamily="34" charset="-120"/>
              </a:rPr>
              <a:t>↔</a:t>
            </a:r>
            <a:r>
              <a:rPr lang="en-US" sz="1750" b="1" dirty="0">
                <a:solidFill>
                  <a:srgbClr val="CFD0D8"/>
                </a:solidFill>
                <a:latin typeface="Roboto" pitchFamily="34" charset="0"/>
                <a:ea typeface="Roboto" pitchFamily="34" charset="-122"/>
                <a:cs typeface="Roboto" pitchFamily="34" charset="-120"/>
              </a:rPr>
              <a:t> Server</a:t>
            </a:r>
            <a:endParaRPr lang="en-US" sz="1750" dirty="0"/>
          </a:p>
        </p:txBody>
      </p:sp>
      <p:sp>
        <p:nvSpPr>
          <p:cNvPr id="6" name="Shape 3"/>
          <p:cNvSpPr/>
          <p:nvPr/>
        </p:nvSpPr>
        <p:spPr>
          <a:xfrm>
            <a:off x="793790" y="4375547"/>
            <a:ext cx="30480" cy="873204"/>
          </a:xfrm>
          <a:prstGeom prst="rect">
            <a:avLst/>
          </a:prstGeom>
          <a:solidFill>
            <a:srgbClr val="5A6ED8"/>
          </a:solidFill>
          <a:ln/>
        </p:spPr>
      </p:sp>
      <p:sp>
        <p:nvSpPr>
          <p:cNvPr id="7" name="Text 4"/>
          <p:cNvSpPr/>
          <p:nvPr/>
        </p:nvSpPr>
        <p:spPr>
          <a:xfrm>
            <a:off x="793790" y="5503902"/>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The proxy sits in the middle of the communication, capturing all traffic so you can verify both frontend and backend behavior, modify payloads, and test security boundaries without relying on source code access.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535073"/>
            <a:ext cx="10387251"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Burp Suite: Your Security Testing Arsenal</a:t>
            </a:r>
            <a:endParaRPr lang="en-US" sz="4450" dirty="0"/>
          </a:p>
        </p:txBody>
      </p:sp>
      <p:pic>
        <p:nvPicPr>
          <p:cNvPr id="3" name="Image 0" descr="preencoded.png"/>
          <p:cNvPicPr>
            <a:picLocks noChangeAspect="1"/>
          </p:cNvPicPr>
          <p:nvPr/>
        </p:nvPicPr>
        <p:blipFill>
          <a:blip r:embed="rId3"/>
          <a:stretch>
            <a:fillRect/>
          </a:stretch>
        </p:blipFill>
        <p:spPr>
          <a:xfrm>
            <a:off x="793790" y="2839164"/>
            <a:ext cx="4885015" cy="2930962"/>
          </a:xfrm>
          <a:prstGeom prst="rect">
            <a:avLst/>
          </a:prstGeom>
        </p:spPr>
      </p:pic>
      <p:sp>
        <p:nvSpPr>
          <p:cNvPr id="4" name="Text 1"/>
          <p:cNvSpPr/>
          <p:nvPr/>
        </p:nvSpPr>
        <p:spPr>
          <a:xfrm>
            <a:off x="6239828" y="2810828"/>
            <a:ext cx="3560326"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Roboto Medium" pitchFamily="34" charset="0"/>
                <a:ea typeface="Roboto Medium" pitchFamily="34" charset="-122"/>
                <a:cs typeface="Roboto Medium" pitchFamily="34" charset="-120"/>
              </a:rPr>
              <a:t>Community vs. Professional</a:t>
            </a:r>
            <a:endParaRPr lang="en-US" sz="2200" dirty="0"/>
          </a:p>
        </p:txBody>
      </p:sp>
      <p:sp>
        <p:nvSpPr>
          <p:cNvPr id="5" name="Text 2"/>
          <p:cNvSpPr/>
          <p:nvPr/>
        </p:nvSpPr>
        <p:spPr>
          <a:xfrm>
            <a:off x="6239828" y="3391972"/>
            <a:ext cx="7604284" cy="72580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Community Edition is free and includes core features. Professional Edition adds automated scanning, advanced tools, and 24/7 support.</a:t>
            </a:r>
            <a:endParaRPr lang="en-US" sz="1750" dirty="0"/>
          </a:p>
        </p:txBody>
      </p:sp>
      <p:sp>
        <p:nvSpPr>
          <p:cNvPr id="6" name="Text 3"/>
          <p:cNvSpPr/>
          <p:nvPr/>
        </p:nvSpPr>
        <p:spPr>
          <a:xfrm>
            <a:off x="6239828" y="434459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Roboto Medium" pitchFamily="34" charset="0"/>
                <a:ea typeface="Roboto Medium" pitchFamily="34" charset="-122"/>
                <a:cs typeface="Roboto Medium" pitchFamily="34" charset="-120"/>
              </a:rPr>
              <a:t>Essential Tools</a:t>
            </a:r>
            <a:endParaRPr lang="en-US" sz="2200" dirty="0"/>
          </a:p>
        </p:txBody>
      </p:sp>
      <p:sp>
        <p:nvSpPr>
          <p:cNvPr id="7" name="Text 4"/>
          <p:cNvSpPr/>
          <p:nvPr/>
        </p:nvSpPr>
        <p:spPr>
          <a:xfrm>
            <a:off x="6239828" y="4925735"/>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CFD0D8"/>
                </a:solidFill>
                <a:latin typeface="Roboto" pitchFamily="34" charset="0"/>
                <a:ea typeface="Roboto" pitchFamily="34" charset="-122"/>
                <a:cs typeface="Roboto" pitchFamily="34" charset="-120"/>
              </a:rPr>
              <a:t>Repeater:</a:t>
            </a:r>
            <a:r>
              <a:rPr lang="en-US" sz="1750" dirty="0">
                <a:solidFill>
                  <a:srgbClr val="CFD0D8"/>
                </a:solidFill>
                <a:latin typeface="Roboto" pitchFamily="34" charset="0"/>
                <a:ea typeface="Roboto" pitchFamily="34" charset="-122"/>
                <a:cs typeface="Roboto" pitchFamily="34" charset="-120"/>
              </a:rPr>
              <a:t> Manually craft and send requests</a:t>
            </a:r>
            <a:endParaRPr lang="en-US" sz="1750" dirty="0"/>
          </a:p>
        </p:txBody>
      </p:sp>
      <p:sp>
        <p:nvSpPr>
          <p:cNvPr id="8" name="Text 5"/>
          <p:cNvSpPr/>
          <p:nvPr/>
        </p:nvSpPr>
        <p:spPr>
          <a:xfrm>
            <a:off x="6239828" y="5367933"/>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CFD0D8"/>
                </a:solidFill>
                <a:latin typeface="Roboto" pitchFamily="34" charset="0"/>
                <a:ea typeface="Roboto" pitchFamily="34" charset="-122"/>
                <a:cs typeface="Roboto" pitchFamily="34" charset="-120"/>
              </a:rPr>
              <a:t>Intruder:</a:t>
            </a:r>
            <a:r>
              <a:rPr lang="en-US" sz="1750" dirty="0">
                <a:solidFill>
                  <a:srgbClr val="CFD0D8"/>
                </a:solidFill>
                <a:latin typeface="Roboto" pitchFamily="34" charset="0"/>
                <a:ea typeface="Roboto" pitchFamily="34" charset="-122"/>
                <a:cs typeface="Roboto" pitchFamily="34" charset="-120"/>
              </a:rPr>
              <a:t> Automate attacks with payload variations</a:t>
            </a:r>
            <a:endParaRPr lang="en-US" sz="1750" dirty="0"/>
          </a:p>
        </p:txBody>
      </p:sp>
      <p:sp>
        <p:nvSpPr>
          <p:cNvPr id="9" name="Text 6"/>
          <p:cNvSpPr/>
          <p:nvPr/>
        </p:nvSpPr>
        <p:spPr>
          <a:xfrm>
            <a:off x="6239828" y="5810131"/>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CFD0D8"/>
                </a:solidFill>
                <a:latin typeface="Roboto" pitchFamily="34" charset="0"/>
                <a:ea typeface="Roboto" pitchFamily="34" charset="-122"/>
                <a:cs typeface="Roboto" pitchFamily="34" charset="-120"/>
              </a:rPr>
              <a:t>Decoder:</a:t>
            </a:r>
            <a:r>
              <a:rPr lang="en-US" sz="1750" dirty="0">
                <a:solidFill>
                  <a:srgbClr val="CFD0D8"/>
                </a:solidFill>
                <a:latin typeface="Roboto" pitchFamily="34" charset="0"/>
                <a:ea typeface="Roboto" pitchFamily="34" charset="-122"/>
                <a:cs typeface="Roboto" pitchFamily="34" charset="-120"/>
              </a:rPr>
              <a:t> Encode/decode data formats</a:t>
            </a:r>
            <a:endParaRPr lang="en-US" sz="1750" dirty="0"/>
          </a:p>
        </p:txBody>
      </p:sp>
      <p:sp>
        <p:nvSpPr>
          <p:cNvPr id="10" name="Text 7"/>
          <p:cNvSpPr/>
          <p:nvPr/>
        </p:nvSpPr>
        <p:spPr>
          <a:xfrm>
            <a:off x="6239828" y="6252329"/>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CFD0D8"/>
                </a:solidFill>
                <a:latin typeface="Roboto" pitchFamily="34" charset="0"/>
                <a:ea typeface="Roboto" pitchFamily="34" charset="-122"/>
                <a:cs typeface="Roboto" pitchFamily="34" charset="-120"/>
              </a:rPr>
              <a:t>And more:</a:t>
            </a:r>
            <a:r>
              <a:rPr lang="en-US" sz="1750" dirty="0">
                <a:solidFill>
                  <a:srgbClr val="CFD0D8"/>
                </a:solidFill>
                <a:latin typeface="Roboto" pitchFamily="34" charset="0"/>
                <a:ea typeface="Roboto" pitchFamily="34" charset="-122"/>
                <a:cs typeface="Roboto" pitchFamily="34" charset="-120"/>
              </a:rPr>
              <a:t> Scanner, Comparer, Collaborator</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TotalTime>
  <Words>704</Words>
  <Application>Microsoft Office PowerPoint</Application>
  <PresentationFormat>Personnalisé</PresentationFormat>
  <Paragraphs>78</Paragraphs>
  <Slides>15</Slides>
  <Notes>10</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15</vt:i4>
      </vt:variant>
    </vt:vector>
  </HeadingPairs>
  <TitlesOfParts>
    <vt:vector size="24" baseType="lpstr">
      <vt:lpstr>Roboto Light</vt:lpstr>
      <vt:lpstr>Dogma OT Bold</vt:lpstr>
      <vt:lpstr>Roboto Medium</vt:lpstr>
      <vt:lpstr>Roboto</vt:lpstr>
      <vt:lpstr>Calibri</vt:lpstr>
      <vt:lpstr>Consolas</vt:lpstr>
      <vt:lpstr>ITC New Baskerville Std</vt:lpstr>
      <vt:lpstr>Arial</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subject/>
  <dc:creator/>
  <cp:lastModifiedBy>abd nour</cp:lastModifiedBy>
  <cp:revision>6</cp:revision>
  <dcterms:created xsi:type="dcterms:W3CDTF">2025-11-03T23:42:51Z</dcterms:created>
  <dcterms:modified xsi:type="dcterms:W3CDTF">2025-11-04T23:33:25Z</dcterms:modified>
</cp:coreProperties>
</file>